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notesMasterIdLst>
    <p:notesMasterId r:id="rId16"/>
  </p:notes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387" autoAdjust="0"/>
  </p:normalViewPr>
  <p:slideViewPr>
    <p:cSldViewPr snapToGrid="0">
      <p:cViewPr varScale="1">
        <p:scale>
          <a:sx n="73" d="100"/>
          <a:sy n="73" d="100"/>
        </p:scale>
        <p:origin x="17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89E65-F0E0-4DC8-A7BF-89ABFF15F5E4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E02214-CE72-4FD7-8E43-97B2C09D72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254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данной таблице представлены микробные ассоциации</a:t>
            </a:r>
            <a:r>
              <a:rPr lang="en-US" dirty="0"/>
              <a:t>,</a:t>
            </a:r>
            <a:r>
              <a:rPr lang="ru-RU" dirty="0"/>
              <a:t> встречаемые у обследованных нами пациентов. Отмечается большое видовое разнообразие. Ассоциации включают в себя сразу несколько различных микроорганизмов. Это имеет важное значение для купирования обострения и выборе рациональной тактики лечения. Хотя на данный момент этому не уделяется должного внимания и мало кто берет в расчет присутствие смешанной </a:t>
            </a:r>
            <a:r>
              <a:rPr lang="ru-RU" dirty="0" err="1"/>
              <a:t>бактериально</a:t>
            </a:r>
            <a:r>
              <a:rPr lang="ru-RU" dirty="0"/>
              <a:t>-грибковой инфекции. В основном в вопросе эрадикации выбирают одну наиболее клинически значимую мишень</a:t>
            </a:r>
            <a:r>
              <a:rPr lang="en-US" dirty="0"/>
              <a:t>, </a:t>
            </a:r>
            <a:r>
              <a:rPr lang="ru-RU" dirty="0"/>
              <a:t>при этом не берут в расчёт тот факт</a:t>
            </a:r>
            <a:r>
              <a:rPr lang="en-US" dirty="0"/>
              <a:t>,</a:t>
            </a:r>
            <a:r>
              <a:rPr lang="ru-RU" dirty="0"/>
              <a:t> что в обострении учувствуют сразу несколько возбудителей. 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E02214-CE72-4FD7-8E43-97B2C09D72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63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EE05B0-0B85-4756-9BA7-7A58E0C88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4B28122-FD63-4743-A595-E0043ECAE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0CAF5-7F06-4A21-B80E-13CB4CEF5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6A5C40-6BF9-43E6-9F0F-3F68195B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ADEEC-99AD-4B8E-AD8C-0909B877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9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50A36-838B-4565-A258-76960E57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D66F40-C458-426F-BD39-655DD2321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F46717-70C7-4AAF-9E58-5FA555A35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F39D9B-4861-49B0-AC38-DE48D3CA7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5D35E0-A150-4F6B-A3EF-0C6C2AA92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4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808D67-2D3A-4244-AD53-F287FEC1B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DFAA23-4DED-4821-82EA-87589EDEF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C72136-52C4-4688-A7BE-7EFDD038B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F51FDA-0F80-4F92-80A7-7CA973935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6FBB7-20F5-494F-9CC2-DEAE8B40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61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6F0B8F-F817-4857-AA3C-88C02C144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204C46-F032-4334-8F19-A5C8CD26D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94A0F-A98A-44A8-A5BF-D64BBCE7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D4B570-6D46-4E11-8B36-E30D14B01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10530-B877-453B-A6C3-867967069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45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94AD0-87FC-4699-A742-CAC9069DC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9B0717-6FF7-467A-A323-352DF0730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8661D9-7DE6-44B5-A251-6773BD3EF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46582E-924B-4331-B699-782453D8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63FE4F-B10E-4875-B9A2-732BB46C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90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600DF-FCC7-455D-AA2C-F03301D32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215CB9-5E2E-4BDC-A6B9-2509876616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B050A2E-B8A2-4844-AF59-53C1109F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4BEBCC-ED0A-4415-B0DD-D49CE8974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938343-5EE7-4DA7-9030-89776CDA6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26B6E2-E197-47DA-A237-FECBBDE0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41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FD602-8714-4980-8CBF-3063CF122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F2A073-2F07-4DA9-BFD7-71D4EB072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D427D7-519C-4616-98AF-79AB4E275C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2BCB989-86AD-4BA4-BC69-E5FFFA59D3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9A2BAA9-528E-4AFB-B432-B7E4FBF395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394C1BB-A704-4704-AD36-50C2A3A1A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D753159-F6DE-48AF-B001-A8CBFE7F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C645D3-3AA4-4689-8309-75211BE6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33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E0471-173D-4D67-9DD2-24C81278B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DADD2C-627F-44BD-A412-160FBC6F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FD42A69-6244-4677-AA06-8B0014B4A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000A2F3-0DFF-40A8-946B-07FB5A204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02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88EC41-1B9C-48C8-AE9D-5C5C0960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C438041-7073-4C66-AE5E-713A4F9E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39DFDF-A638-4158-9F52-34E6A57A4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901D8-82C9-4961-93B7-ACEB03946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6241FA-9F0C-4BE5-A703-84391D279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DA02CC-41B7-4EC9-87CD-3968B07F9E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2F4FB15-90E5-45AA-BBAA-0F32F658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F225E4-C613-48CE-82E4-AEF5C085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E44FD9E-AA76-4DCF-A89B-1CC620D42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25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6CA44-8AB4-4114-AC63-ED28F8B45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BEABBF1-3E3E-4744-9E75-8A95DAB6E7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46BE30-6B4F-4CB3-B024-2481B5AFE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4D22A3-E3AA-4EFF-895C-822546D35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E6B77D9-E6B9-4E5A-AE28-3F6D321AE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FCDDC6-1041-48A0-A95E-324C6E5D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74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6A7B60-335E-40EC-A766-7E3FCE7F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E69158-6AD7-4E60-8038-BC163C14B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A468CE-D3F3-4087-A1F5-D6EDCBE6C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2BCDD-C1F6-4E9A-94DC-FE2B05916C22}" type="datetimeFigureOut">
              <a:rPr lang="ru-RU" smtClean="0"/>
              <a:t>05.04.2024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044E29-3618-443E-BC93-FD328D278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6EBAAA-AC14-4D0E-A928-5EE55B84A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D233-8B61-4CA5-A123-A83B02D1DB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989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8250" y="122238"/>
            <a:ext cx="9144000" cy="2387600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Arial" panose="020B0604020202020204" pitchFamily="34" charset="0"/>
                <a:cs typeface="Arial" panose="020B0604020202020204" pitchFamily="34" charset="0"/>
              </a:rPr>
              <a:t>Этиологическая расшифровка хронической инфекции легких у больных с первичной цилиарной дискинезией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87EC0D-4531-45A3-B0B2-A815DB7F89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Докладчик: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м.н.с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., ас.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Домблидес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Эдвард Артурович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Научный руководитель: д.м.н. Чернуха Марина Юрьевна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Научный консультант: проф., д.м.н. Кондратьева Елена Ивановна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ФГБУ «Национальный исследовательский центр эпидемиологии и микробиологии имени почетного академика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Н.Ф.Гамалеи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» МЗ РФ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F245676B-42AC-46CD-9CE5-3ABE2182C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625" y="5842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8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6"/>
    </mc:Choice>
    <mc:Fallback xmlns="">
      <p:transition spd="slow" advTm="8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4301" y="3075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420" y="-60981"/>
            <a:ext cx="9940481" cy="6918981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499F9D5-2B10-461B-996A-EE6D1CDF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4497" y="2061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"/>
    </mc:Choice>
    <mc:Fallback xmlns="">
      <p:transition spd="slow" advTm="1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1951" y="365126"/>
            <a:ext cx="10991850" cy="99695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ПЦД и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53175" y="1240169"/>
            <a:ext cx="4933949" cy="4476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2800" b="1" dirty="0"/>
              <a:t>Появление </a:t>
            </a:r>
            <a:r>
              <a:rPr lang="ru-RU" sz="2800" b="1" dirty="0" err="1"/>
              <a:t>мультирезистентных</a:t>
            </a:r>
            <a:r>
              <a:rPr lang="ru-RU" sz="2800" b="1" dirty="0"/>
              <a:t> бактерий</a:t>
            </a:r>
          </a:p>
          <a:p>
            <a:pPr marL="342900" indent="-342900">
              <a:buAutoNum type="arabicPeriod"/>
            </a:pPr>
            <a:r>
              <a:rPr lang="ru-RU" sz="2800" b="1" dirty="0"/>
              <a:t>Длительная госпитализация</a:t>
            </a:r>
          </a:p>
          <a:p>
            <a:pPr marL="342900" indent="-342900">
              <a:buAutoNum type="arabicPeriod"/>
            </a:pPr>
            <a:r>
              <a:rPr lang="ru-RU" sz="2800" b="1" dirty="0"/>
              <a:t>Осложнения</a:t>
            </a:r>
          </a:p>
          <a:p>
            <a:pPr marL="342900" indent="-342900">
              <a:buAutoNum type="arabicPeriod"/>
            </a:pPr>
            <a:r>
              <a:rPr lang="ru-RU" sz="2800" b="1" dirty="0"/>
              <a:t>ИВЛ</a:t>
            </a:r>
          </a:p>
          <a:p>
            <a:pPr marL="342900" indent="-342900">
              <a:buAutoNum type="arabicPeriod"/>
            </a:pPr>
            <a:r>
              <a:rPr lang="ru-RU" sz="2800" b="1" dirty="0"/>
              <a:t>Повышенный риск летальности</a:t>
            </a:r>
          </a:p>
          <a:p>
            <a:endParaRPr lang="ru-RU" sz="2800" b="1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21CF3D-7F52-4FB0-9CC5-D5119D2C1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r="5441"/>
          <a:stretch/>
        </p:blipFill>
        <p:spPr>
          <a:xfrm>
            <a:off x="361950" y="1240169"/>
            <a:ext cx="5991225" cy="4476750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E026A4D-06F1-4372-922A-9CADD9E4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80550" y="4032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86"/>
    </mc:Choice>
    <mc:Fallback xmlns="">
      <p:transition spd="slow" advTm="36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ПЦД и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Пандемия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могла не отразиться на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дыхательных путей популяции. Это можно связать с бесконтрольным и частым приемом антибактериальных препаратов для как раз таки купирования бактериальных осложнений после перенесенной вирусной инфекции. В результате общая резистентность бактерий могла стать выше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 их патогенные свойства агрессивней. Это не могло пройти бесследно по отношению к таким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декретрованным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группам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которые входят пациенты с ПЦД 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муковисцидзом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Нам только предстоит оценить последствия пандемии и предпринять шаги в поиске новых мер профилактики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 также изменить и усовершенствовать подход к лечению таких больных. Изучение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его особенностей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изменьчивости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оценка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антибиотикочувствительности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являются ключевой задачей на данном этапе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так как больные ПЦД были резервуаром для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мультирезистентных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штаммов до пандемии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 после пандемии носительство бактерий, тяжело поддающихся эрадикации,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могло значительно возрасти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а значит возросла угроза инфицирования других ослабленных пациентов.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76EF322A-F253-43B7-B158-09239EF95F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5487" y="5405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62"/>
    </mc:Choice>
    <mc:Fallback xmlns="">
      <p:transition spd="slow" advTm="88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проводить микробиологический мониторинг с целью выявления клинически значимых микроорганизмов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проводить оценку изменчивости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у пациентов с ПЦД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учитывать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присутствие в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микробиоме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больных с ПЦД  ассоциаций возбудителей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Необходимо динамичное многолетние наблюдение за пациентами с ПЦД для разработки протоколов лечения и мер профилактики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Необходима разработка мер профилактики для разделение потоков носителей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мультирезистентных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штаммов у декретированного контингента пациентов</a:t>
            </a: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7C0ED6B-C51A-43BA-BE2F-777347423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56675" y="4373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86"/>
    </mc:Choice>
    <mc:Fallback xmlns="">
      <p:transition spd="slow" advTm="54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Литература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Кондратьева Е.И., Авдеев С.Н.,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Мизерницкий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Ю.Л., Поляков А.В., Чернуха М.Ю., Кондратенко О.В.,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НамазоваБаранова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Л.С., Вишнева Е.А.,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Селимзянова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Л.Р., Симонова О.И.,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Гембицкая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Т.Е.,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Е.Е.Брагина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Рачина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С.А., Малахов А.Б., Поляков Д.П.,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Одинаева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Н.Д.,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Куцев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С.И. Первичная цилиарная дискинезия: обзор проекта клинических рекомендаций 2022 года. Пульмонология. 2022; 32 (4): 517–538. DOI: 10.18093/0869-0189-2022–32-4-517-538</a:t>
            </a:r>
          </a:p>
          <a:p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Богорад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А.Е., Дьякова С.Э.,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Мизерницкий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Ю.Л. Первичная цилиарная дискинезия: современные подходы к диагностике и терапии. Российский вестник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перинатологии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и педиатрии. 2019; 64 (5): 123–133. DOI: 10.21508/1027-4065-2019-64-5-123-133. /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Bogorad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A.E.,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D’yakova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S.E.,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Mizernitskiy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Yu.L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[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ciliary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dyskinesia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modern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approaches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diagnostics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].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Rossiyskiy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vestnik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perinatologii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pediatrii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 2019; 64 (5): 123–133. DOI: 10.21508/1027-4065-2019-64-5-123-133 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Russian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Kuehni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C.E, Lucas J.S. Diagnosis of primary ciliary dyskinesia: summary of the ERS Task Force report.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Breathe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Sheff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.). 2017; 13 (3): 166–178. DOI: 10.1183/20734735.008517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Кондратьева Е.И., Авдеев С.Н.,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Киян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Т.А.,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Мизерницкий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Ю.Л. Классификация первичной цилиарной дискинезии. Пульмонология. 2023; 33 (6): 731–738. DOI: 10.18093/0869-0189-2023-33-6-731-738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Knowles M.R., Daniels L.A., Davis S.D. et al. Primary ciliary dyskinesia: recent advances in diagnostics, genetics, and characterization of clinical disease. Am.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Respir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Crit. Care Med. 2013; 188 (8): 913–922. DOI: 10.1164/rccm.201301-0059CI.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59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презентации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такое первичная цилиарная дискинезия( ПЦД)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исследований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больных с ПЦД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Практическая значимость исследования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дыхательных путей больных с ПЦД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Структура и особенности возбудителей ХИЛ у пациентов с ПЦД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Возрастные особенности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пациентов с ПЦД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Микробные ассоциации у пациентов с ПЦД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ПЦД и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</a:p>
        </p:txBody>
      </p:sp>
      <p:pic>
        <p:nvPicPr>
          <p:cNvPr id="6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33EB0068-54AD-42B6-944B-F34F9669D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975" y="6068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7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0"/>
    </mc:Choice>
    <mc:Fallback xmlns="">
      <p:transition spd="slow" advTm="23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Что такое первичная цилиарная дискинезия?</a:t>
            </a:r>
            <a:b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6275" y="1188906"/>
            <a:ext cx="5419725" cy="49101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ПЦД - это генетическое заболевание, характеризующееся нарушением функции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цилий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дыхательных путей, бронхов, синусов, поверхности яичников и мочеточников, играющих важную роль в санации эпителия внутренних органов. На данный момент распространённость ПЦД  составляет 1 : 30000 – 1 : 40000. Одним из самых сложных этапов ведения пациентов с ПЦД является купирование ХИЛ, т.к. она является причиной хронической обструктивной болезни легких (ХОБЛ). В свою очередь, ХОБЛ  является серьезной проблемой современного здравоохранения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связи с инвалидизацией и сложностью терапии.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08EB877-5A59-4C0B-9F85-C37E14F3457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b="6954"/>
          <a:stretch/>
        </p:blipFill>
        <p:spPr>
          <a:xfrm>
            <a:off x="6343650" y="1811900"/>
            <a:ext cx="5418920" cy="3234200"/>
          </a:xfrm>
        </p:spPr>
      </p:pic>
      <p:pic>
        <p:nvPicPr>
          <p:cNvPr id="5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B9AE0759-FB28-4F4B-844B-20CACCDD4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650" y="6098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1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85"/>
    </mc:Choice>
    <mc:Fallback xmlns="">
      <p:transition spd="slow" advTm="6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0B1B7D-AA6D-4682-A043-CA4D1889E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Актуальность исследований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больных с ПЦД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0075" y="2295525"/>
            <a:ext cx="5419725" cy="3881438"/>
          </a:xfrm>
        </p:spPr>
        <p:txBody>
          <a:bodyPr/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ХИЛ приводит к инвалидизации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ухудшению качества жизни и, в конечном итоге, к трансплантации легких.</a:t>
            </a:r>
          </a:p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ХИЛ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является наиболее частой причиной летальных исходов.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92F6263-47CD-4054-AF1D-7BB9AA4650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587331" y="1825625"/>
            <a:ext cx="4351338" cy="4351338"/>
          </a:xfrm>
        </p:spPr>
      </p:pic>
      <p:pic>
        <p:nvPicPr>
          <p:cNvPr id="2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C6667C87-5A67-44E3-94B9-F0B951805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" y="5432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1"/>
    </mc:Choice>
    <mc:Fallback xmlns="">
      <p:transition spd="slow" advTm="1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Почему исследования </a:t>
            </a:r>
            <a:r>
              <a:rPr lang="ru-RU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 пациентов с ПЦД важны?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Поскольку ХИЛ в большинстве случаев вызывается бактериями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то пациентам с ПЦД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необходимо частое применение антибактериальных препаратов.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связи с длительной и частой антибактериальной терапией в легких пациентов могут длительно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персистировать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мультирезистентные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штаммы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которые чрезвычайно сложно  поддаются эрадикации.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Что приводит к снижению функции легких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разрушению их структуры и возникновению очага хронического воспаления.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связи с этим постоянный микробиологический мониторинг необходим для того, чтобы разработать эффективную антибиотикотерапию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а также предпринять профилактические меры против распространение </a:t>
            </a:r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мультирезистентных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штаммов среди других декретированных групп.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CA6D293-5E1B-4659-99C0-FC4602D43D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3825" y="58245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6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34"/>
    </mc:Choice>
    <mc:Fallback xmlns="">
      <p:transition spd="slow" advTm="6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Практическое применение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Исследования позволят обосновать разделение потоков данной группы пациентов с остальными пациентами с легочной патологией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что в свою очередь, позволит предотвратить перекрестное инфицирование;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позволит разработать оптимальные протоколы антибактериальной терапии для данной группы пациентов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 рецидивах;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позволит замедлить процесс разрушения структуры легких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что приведет к увеличению продолжительности активной жизни и повысит ее качество для данной группы пациентов. </a:t>
            </a: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22C489C6-47A5-42F5-8A13-16A021543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60682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7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24"/>
    </mc:Choice>
    <mc:Fallback xmlns="">
      <p:transition spd="slow" advTm="46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952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и особенности возбудителей ХИЛ у пациентов с ПЦД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66269" y="1088646"/>
            <a:ext cx="8050194" cy="54042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9613" y="1077274"/>
            <a:ext cx="3616656" cy="5428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/>
              <a:t>Нами было обследовано 64 пациента с ПЦД в период с февраля по декабрь 2023 года 24 ребенка (в возрасте от 0 года до 10 лет – группа детей), 23 подростка (в возрасте от 11 до 18 лет – группа подростков) и 17 взрослых (в возрасте от 18 до 53 лет – группа взрослых). Материалом для исследования были мазки из зева</a:t>
            </a:r>
            <a:r>
              <a:rPr lang="en-US" sz="1400" dirty="0"/>
              <a:t>,</a:t>
            </a:r>
            <a:r>
              <a:rPr lang="ru-RU" sz="1400" dirty="0"/>
              <a:t> носа и мокрота (при ее наличии). Среди всех выявленных клинически значимых бактерий</a:t>
            </a:r>
            <a:r>
              <a:rPr lang="en-US" sz="1400" dirty="0"/>
              <a:t>,</a:t>
            </a:r>
            <a:r>
              <a:rPr lang="ru-RU" sz="1400" dirty="0"/>
              <a:t> доминирующими были </a:t>
            </a:r>
            <a:r>
              <a:rPr lang="en-US" sz="1400" dirty="0"/>
              <a:t>Staphylococcus aureus</a:t>
            </a:r>
            <a:r>
              <a:rPr lang="ru-RU" sz="1400" dirty="0"/>
              <a:t> и </a:t>
            </a:r>
            <a:r>
              <a:rPr lang="en-US" sz="1400" dirty="0"/>
              <a:t>Pseudomonas Aeruginosa</a:t>
            </a:r>
            <a:r>
              <a:rPr lang="ru-RU" sz="1400" dirty="0"/>
              <a:t>. Также из респираторных образцов пациентов высевалось большое количество разнообразных видов микроорганизмов</a:t>
            </a:r>
            <a:r>
              <a:rPr lang="en-US" sz="1400" dirty="0"/>
              <a:t>, </a:t>
            </a:r>
            <a:r>
              <a:rPr lang="ru-RU" sz="1400" dirty="0"/>
              <a:t>которые относятся к группе </a:t>
            </a:r>
            <a:r>
              <a:rPr lang="ru-RU" sz="1400" dirty="0" err="1"/>
              <a:t>неферментирующих</a:t>
            </a:r>
            <a:r>
              <a:rPr lang="ru-RU" sz="1400" dirty="0"/>
              <a:t> грамотрицательных бактерий</a:t>
            </a:r>
            <a:r>
              <a:rPr lang="en-US" sz="1400" dirty="0"/>
              <a:t>,</a:t>
            </a:r>
            <a:r>
              <a:rPr lang="ru-RU" sz="1400" dirty="0"/>
              <a:t> которые обладают природной </a:t>
            </a:r>
            <a:r>
              <a:rPr lang="ru-RU" sz="1400" dirty="0" err="1"/>
              <a:t>антибиотикоустойчивостью</a:t>
            </a:r>
            <a:r>
              <a:rPr lang="ru-RU" sz="1400" dirty="0"/>
              <a:t> ко многим антибактериальным препаратам и могут</a:t>
            </a:r>
            <a:r>
              <a:rPr lang="en-US" sz="1400" dirty="0"/>
              <a:t>,</a:t>
            </a:r>
            <a:r>
              <a:rPr lang="ru-RU" sz="1400" dirty="0"/>
              <a:t> являться причиной ХИЛ. Особое внимание стоит уделить видам </a:t>
            </a:r>
            <a:r>
              <a:rPr lang="en-US" sz="1400" dirty="0" err="1"/>
              <a:t>Stenotrophomonas</a:t>
            </a:r>
            <a:r>
              <a:rPr lang="en-US" sz="1400" dirty="0"/>
              <a:t> </a:t>
            </a:r>
            <a:r>
              <a:rPr lang="en-US" sz="1400" dirty="0" err="1"/>
              <a:t>maltophilia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en-US" sz="1400" dirty="0" err="1"/>
              <a:t>Achromobacter</a:t>
            </a:r>
            <a:r>
              <a:rPr lang="en-US" sz="1400" dirty="0"/>
              <a:t> </a:t>
            </a:r>
            <a:r>
              <a:rPr lang="en-US" sz="1400" dirty="0" err="1"/>
              <a:t>xylosoxidans</a:t>
            </a:r>
            <a:r>
              <a:rPr lang="en-US" sz="1400" dirty="0"/>
              <a:t>, </a:t>
            </a:r>
            <a:r>
              <a:rPr lang="en-US" sz="1400" dirty="0" err="1"/>
              <a:t>Achromobacter</a:t>
            </a:r>
            <a:r>
              <a:rPr lang="en-US" sz="1400" dirty="0"/>
              <a:t> </a:t>
            </a:r>
            <a:r>
              <a:rPr lang="en-US" sz="1400" dirty="0" err="1"/>
              <a:t>ruhlandii</a:t>
            </a:r>
            <a:r>
              <a:rPr lang="en-US" sz="1400" dirty="0"/>
              <a:t>,</a:t>
            </a:r>
            <a:r>
              <a:rPr lang="ru-RU" sz="1400" dirty="0"/>
              <a:t> которые выделялись от обследуемых пациентов.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54E289CB-2DBF-4C58-961D-D84F974A3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66437" y="489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2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23"/>
    </mc:Choice>
    <mc:Fallback xmlns="">
      <p:transition spd="slow" advTm="87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1"/>
            <a:ext cx="10658475" cy="169068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изменения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микробиома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больных ПЦД с возрастом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838325" y="1003059"/>
            <a:ext cx="7810500" cy="472279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38200" y="5725850"/>
            <a:ext cx="10931856" cy="1132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Оценивая различия </a:t>
            </a:r>
            <a:r>
              <a:rPr lang="ru-RU" sz="1400" dirty="0" err="1"/>
              <a:t>микробиома</a:t>
            </a:r>
            <a:r>
              <a:rPr lang="ru-RU" sz="1400" dirty="0"/>
              <a:t> пациентов с ПЦД в разных возрастных группах</a:t>
            </a:r>
            <a:r>
              <a:rPr lang="en-US" sz="1400" dirty="0"/>
              <a:t>, </a:t>
            </a:r>
            <a:r>
              <a:rPr lang="ru-RU" sz="1400" dirty="0"/>
              <a:t> было отмечено</a:t>
            </a:r>
            <a:r>
              <a:rPr lang="en-US" sz="1400" dirty="0"/>
              <a:t>,</a:t>
            </a:r>
            <a:r>
              <a:rPr lang="ru-RU" sz="1400" dirty="0"/>
              <a:t> что с возрастом происходит смена доминирующего возбудителя. Если в возрастной группе детей и подростков доминирующим микроорганизмом</a:t>
            </a:r>
            <a:r>
              <a:rPr lang="en-US" sz="1400" dirty="0"/>
              <a:t>,</a:t>
            </a:r>
            <a:r>
              <a:rPr lang="ru-RU" sz="1400" dirty="0"/>
              <a:t> является </a:t>
            </a:r>
            <a:r>
              <a:rPr lang="en-US" sz="1400" dirty="0"/>
              <a:t>Staphylococcus aureus,</a:t>
            </a:r>
            <a:r>
              <a:rPr lang="ru-RU" sz="1400" dirty="0"/>
              <a:t> то в группе взрослых на лидирующие позиции выходит </a:t>
            </a:r>
            <a:r>
              <a:rPr lang="en-US" sz="1400" dirty="0"/>
              <a:t>Pseudomonas aeruginosa,</a:t>
            </a:r>
            <a:r>
              <a:rPr lang="ru-RU" sz="1400" dirty="0"/>
              <a:t> которая в большинстве случаев становится причиной хронической инфекции легких.</a:t>
            </a:r>
          </a:p>
        </p:txBody>
      </p:sp>
      <p:pic>
        <p:nvPicPr>
          <p:cNvPr id="3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6D921D14-048F-40B2-B563-984AE8237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1643" y="1955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7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85"/>
    </mc:Choice>
    <mc:Fallback xmlns="">
      <p:transition spd="slow" advTm="45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1451"/>
            <a:ext cx="10515600" cy="704850"/>
          </a:xfrm>
        </p:spPr>
        <p:txBody>
          <a:bodyPr>
            <a:normAutofit/>
          </a:bodyPr>
          <a:lstStyle/>
          <a:p>
            <a:r>
              <a:rPr lang="ru-RU" sz="4000" b="1" dirty="0">
                <a:latin typeface="Arial" panose="020B0604020202020204" pitchFamily="34" charset="0"/>
                <a:cs typeface="Arial" panose="020B0604020202020204" pitchFamily="34" charset="0"/>
              </a:rPr>
              <a:t>Микробные ассоциации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4677407"/>
              </p:ext>
            </p:extLst>
          </p:nvPr>
        </p:nvGraphicFramePr>
        <p:xfrm>
          <a:off x="695325" y="1819276"/>
          <a:ext cx="10658475" cy="12763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1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6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97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47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05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1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763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Пациент К.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Возраст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19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Мазок из носа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29.04.2023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2019-nCoV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K</a:t>
                      </a:r>
                      <a:r>
                        <a:rPr lang="ru-RU" sz="1600" dirty="0">
                          <a:effectLst/>
                        </a:rPr>
                        <a:t>. р</a:t>
                      </a:r>
                      <a:r>
                        <a:rPr lang="en-US" sz="1600" dirty="0" err="1">
                          <a:effectLst/>
                        </a:rPr>
                        <a:t>neumoniae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10</a:t>
                      </a:r>
                      <a:r>
                        <a:rPr lang="ru-RU" sz="1600" baseline="30000" dirty="0">
                          <a:effectLst/>
                        </a:rPr>
                        <a:t>2</a:t>
                      </a:r>
                      <a:r>
                        <a:rPr lang="ru-RU" sz="1600" dirty="0">
                          <a:effectLst/>
                        </a:rPr>
                        <a:t>; </a:t>
                      </a:r>
                      <a:r>
                        <a:rPr lang="en-US" sz="1600" dirty="0">
                          <a:effectLst/>
                        </a:rPr>
                        <a:t>P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effectLst/>
                        </a:rPr>
                        <a:t>aeruginosa</a:t>
                      </a:r>
                      <a:r>
                        <a:rPr lang="ru-RU" sz="1600" dirty="0">
                          <a:effectLst/>
                        </a:rPr>
                        <a:t> 5 КОЕ; </a:t>
                      </a:r>
                      <a:r>
                        <a:rPr lang="en-US" sz="1600" dirty="0">
                          <a:effectLst/>
                        </a:rPr>
                        <a:t>S</a:t>
                      </a:r>
                      <a:r>
                        <a:rPr lang="ru-RU" sz="1600" dirty="0">
                          <a:effectLst/>
                        </a:rPr>
                        <a:t>.</a:t>
                      </a:r>
                      <a:r>
                        <a:rPr lang="en-US" sz="1600" dirty="0">
                          <a:effectLst/>
                        </a:rPr>
                        <a:t>aureus</a:t>
                      </a:r>
                      <a:r>
                        <a:rPr lang="ru-RU" sz="1600" dirty="0">
                          <a:effectLst/>
                        </a:rPr>
                        <a:t> 2 КОЕ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Не выделяли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83394"/>
              </p:ext>
            </p:extLst>
          </p:nvPr>
        </p:nvGraphicFramePr>
        <p:xfrm>
          <a:off x="695325" y="876300"/>
          <a:ext cx="10658474" cy="942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0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0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678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26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Респиратор-</a:t>
                      </a:r>
                      <a:r>
                        <a:rPr lang="ru-RU" sz="1600" dirty="0" err="1">
                          <a:effectLst/>
                        </a:rPr>
                        <a:t>ный</a:t>
                      </a:r>
                      <a:r>
                        <a:rPr lang="ru-RU" sz="1600" dirty="0">
                          <a:effectLst/>
                        </a:rPr>
                        <a:t> образец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Дата </a:t>
                      </a:r>
                      <a:r>
                        <a:rPr lang="ru-RU" sz="1600" dirty="0" err="1">
                          <a:effectLst/>
                        </a:rPr>
                        <a:t>прове-дения</a:t>
                      </a:r>
                      <a:r>
                        <a:rPr lang="ru-RU" sz="1600" dirty="0">
                          <a:effectLst/>
                        </a:rPr>
                        <a:t> анализа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Вирусы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Бактерии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КОЕ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ru-RU" sz="1600" dirty="0">
                          <a:effectLst/>
                        </a:rPr>
                        <a:t>мл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Грибы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КОЕ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ru-RU" sz="1600" dirty="0">
                          <a:effectLst/>
                        </a:rPr>
                        <a:t>мл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95325" y="3095627"/>
            <a:ext cx="10658473" cy="31369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/>
              <a:t>В таблице представлен пример</a:t>
            </a:r>
            <a:r>
              <a:rPr lang="en-US" sz="2400" dirty="0"/>
              <a:t> </a:t>
            </a:r>
            <a:r>
              <a:rPr lang="ru-RU" sz="2400" dirty="0"/>
              <a:t>смешанной </a:t>
            </a:r>
            <a:r>
              <a:rPr lang="ru-RU" sz="2400" dirty="0" err="1"/>
              <a:t>бактериально</a:t>
            </a:r>
            <a:r>
              <a:rPr lang="ru-RU" sz="2400" dirty="0"/>
              <a:t>-вирусной инфекции. Известно</a:t>
            </a:r>
            <a:r>
              <a:rPr lang="en-US" sz="2400" dirty="0"/>
              <a:t>,</a:t>
            </a:r>
            <a:r>
              <a:rPr lang="ru-RU" sz="2400" dirty="0"/>
              <a:t> что вирус является пусковым фактором для развития обострения </a:t>
            </a:r>
            <a:r>
              <a:rPr lang="en-US" sz="2400" dirty="0"/>
              <a:t>,</a:t>
            </a:r>
            <a:r>
              <a:rPr lang="ru-RU" sz="2400" dirty="0"/>
              <a:t> а бактериальные флора активируются в связи с ослаблением иммунного статуса пациента. Данный пример показывает</a:t>
            </a:r>
            <a:r>
              <a:rPr lang="en-US" sz="2400" dirty="0"/>
              <a:t>,</a:t>
            </a:r>
            <a:r>
              <a:rPr lang="ru-RU" sz="2400" dirty="0"/>
              <a:t> насколько серьезно вирусная инфекция может провоцировать рост клинически значимых микроорганизмов</a:t>
            </a:r>
            <a:r>
              <a:rPr lang="en-US" sz="2400" dirty="0"/>
              <a:t>, </a:t>
            </a:r>
            <a:r>
              <a:rPr lang="ru-RU" sz="2400" dirty="0"/>
              <a:t>которые могут усугублять течение инфекции</a:t>
            </a:r>
            <a:r>
              <a:rPr lang="en-US" sz="2400" dirty="0"/>
              <a:t>,</a:t>
            </a:r>
            <a:r>
              <a:rPr lang="ru-RU" sz="2400" dirty="0"/>
              <a:t> приводить к госпитализации и вызывать пневмонии.</a:t>
            </a:r>
          </a:p>
        </p:txBody>
      </p:sp>
      <p:pic>
        <p:nvPicPr>
          <p:cNvPr id="8" name="Записанный звук">
            <a:hlinkClick r:id="" action="ppaction://media"/>
            <a:extLst>
              <a:ext uri="{FF2B5EF4-FFF2-40B4-BE49-F238E27FC236}">
                <a16:creationId xmlns:a16="http://schemas.microsoft.com/office/drawing/2014/main" id="{44EF247D-5A19-4DDC-8BA0-268A85B9E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85225" y="1619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1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52"/>
    </mc:Choice>
    <mc:Fallback xmlns="">
      <p:transition spd="slow" advTm="7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8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3094</TotalTime>
  <Words>1404</Words>
  <Application>Microsoft Office PowerPoint</Application>
  <PresentationFormat>Широкоэкранный</PresentationFormat>
  <Paragraphs>77</Paragraphs>
  <Slides>14</Slides>
  <Notes>1</Notes>
  <HiddenSlides>0</HiddenSlides>
  <MMClips>13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Этиологическая расшифровка хронической инфекции легких у больных с первичной цилиарной дискинезией </vt:lpstr>
      <vt:lpstr>Структура презентации</vt:lpstr>
      <vt:lpstr>Что такое первичная цилиарная дискинезия? </vt:lpstr>
      <vt:lpstr>Актуальность исследований микробиома больных с ПЦД </vt:lpstr>
      <vt:lpstr>Почему исследования микробиома пациентов с ПЦД важны?</vt:lpstr>
      <vt:lpstr>Практическое применение </vt:lpstr>
      <vt:lpstr>Структура и особенности возбудителей ХИЛ у пациентов с ПЦД </vt:lpstr>
      <vt:lpstr>Особенности изменения микробиома больных ПЦД с возрастом </vt:lpstr>
      <vt:lpstr>Микробные ассоциации</vt:lpstr>
      <vt:lpstr>  </vt:lpstr>
      <vt:lpstr>ПЦД и COVID-19</vt:lpstr>
      <vt:lpstr>ПЦД и COVID-19</vt:lpstr>
      <vt:lpstr>Выводы</vt:lpstr>
      <vt:lpstr>Литература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Этиологическая расшифровка хронической инфекции легких у больных Первичной цилиарной дискинезией</dc:title>
  <dc:creator>Учетная запись Майкрософт</dc:creator>
  <cp:lastModifiedBy>Лилия Коновалова</cp:lastModifiedBy>
  <cp:revision>44</cp:revision>
  <dcterms:created xsi:type="dcterms:W3CDTF">2024-04-03T11:36:32Z</dcterms:created>
  <dcterms:modified xsi:type="dcterms:W3CDTF">2024-04-05T16:20:47Z</dcterms:modified>
</cp:coreProperties>
</file>